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68" r:id="rId4"/>
    <p:sldId id="270" r:id="rId5"/>
    <p:sldId id="259" r:id="rId6"/>
    <p:sldId id="260" r:id="rId7"/>
    <p:sldId id="269" r:id="rId8"/>
    <p:sldId id="261" r:id="rId9"/>
    <p:sldId id="262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9C29-8EA0-497C-A714-B65CEBF1F881}" type="datetimeFigureOut">
              <a:rPr lang="en-US" smtClean="0"/>
              <a:pPr/>
              <a:t>9/7/2009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83C3A-6EEB-4A0C-86BE-4231A0830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FA025-2EEC-4967-AD79-77866EC4D723}" type="datetimeFigureOut">
              <a:rPr lang="en-US" smtClean="0"/>
              <a:pPr/>
              <a:t>9/7/2009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C264-9754-499A-92B0-64D22BCF0F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F04EC-F84D-4D5F-9F4F-6565BB970F69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BC91F6-5516-4FBF-BB02-A3C301DFD394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E2382-166D-458F-9B26-E01FA9676D99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1C1-6588-41B7-9354-1B665CA55779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59D09-3846-49BB-9ACD-45DADFFA6DF5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1C06C-B510-4B1D-B188-E34F6584FE8F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64FDE-7A0E-42EC-9577-98DC238ED9CA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882B3-EBC6-47C0-8F75-2035E3B19D38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9BEDB-B667-4F81-BE8F-D1D83CE20EFE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939C2-85D2-4DA1-AB7A-0A1B3F557219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968690-2735-4994-9043-3ACB70230842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B76F71-362C-43FA-8B69-0C9374B0F6F3}" type="datetime1">
              <a:rPr lang="en-US" smtClean="0"/>
              <a:pPr/>
              <a:t>9/7/2009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785794"/>
            <a:ext cx="7406640" cy="2211846"/>
          </a:xfrm>
        </p:spPr>
        <p:txBody>
          <a:bodyPr/>
          <a:lstStyle/>
          <a:p>
            <a:pPr algn="ctr"/>
            <a:r>
              <a:rPr lang="en-GB" dirty="0" smtClean="0"/>
              <a:t>Data Structures and Algorithms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66" y="2857496"/>
            <a:ext cx="6124588" cy="2357454"/>
          </a:xfrm>
        </p:spPr>
        <p:txBody>
          <a:bodyPr>
            <a:normAutofit/>
          </a:bodyPr>
          <a:lstStyle/>
          <a:p>
            <a:pPr algn="ctr"/>
            <a:r>
              <a:rPr lang="en-GB" sz="2000" dirty="0" smtClean="0"/>
              <a:t>Lecture 3</a:t>
            </a:r>
          </a:p>
          <a:p>
            <a:pPr algn="ctr"/>
            <a:r>
              <a:rPr lang="en-GB" sz="2000" dirty="0" smtClean="0"/>
              <a:t>Instructor:   Quratulain </a:t>
            </a:r>
          </a:p>
          <a:p>
            <a:pPr algn="ctr"/>
            <a:r>
              <a:rPr lang="en-GB" sz="2000" dirty="0" smtClean="0"/>
              <a:t>Date: 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smtClean="0"/>
              <a:t>September, </a:t>
            </a:r>
            <a:r>
              <a:rPr lang="en-GB" sz="2000" dirty="0" smtClean="0"/>
              <a:t>2009</a:t>
            </a:r>
          </a:p>
          <a:p>
            <a:pPr algn="ctr"/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The Matrix example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sz="1800" dirty="0" smtClean="0"/>
              <a:t>The ADT Matrix, in more formal terms, can de defined as a collection of data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items of type </a:t>
            </a:r>
            <a:r>
              <a:rPr lang="en-US" sz="1800" b="1" dirty="0" err="1" smtClean="0"/>
              <a:t>MatrixData</a:t>
            </a:r>
            <a:r>
              <a:rPr lang="en-US" sz="1800" b="1" dirty="0" smtClean="0"/>
              <a:t> </a:t>
            </a:r>
            <a:r>
              <a:rPr lang="en-US" sz="1800" dirty="0" smtClean="0"/>
              <a:t>arranged as a rectangular grid, and associated with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the following set of operations:</a:t>
            </a:r>
          </a:p>
          <a:p>
            <a:pPr>
              <a:buFont typeface="Monotype Sorts" charset="0"/>
              <a:buNone/>
            </a:pPr>
            <a:endParaRPr lang="en-US" sz="800" b="1" dirty="0" smtClean="0"/>
          </a:p>
          <a:p>
            <a:pPr lvl="1">
              <a:buSzPct val="75000"/>
            </a:pPr>
            <a:r>
              <a:rPr lang="en-US" sz="1800" dirty="0" smtClean="0"/>
              <a:t>Retrieve (M, row#, </a:t>
            </a:r>
            <a:r>
              <a:rPr lang="en-US" sz="1800" dirty="0" err="1" smtClean="0"/>
              <a:t>col</a:t>
            </a:r>
            <a:r>
              <a:rPr lang="en-US" sz="1800" dirty="0" smtClean="0"/>
              <a:t>#)</a:t>
            </a:r>
            <a:endParaRPr lang="en-US" sz="1800" b="1" dirty="0" smtClean="0"/>
          </a:p>
          <a:p>
            <a:pPr lvl="1">
              <a:buSzPct val="75000"/>
            </a:pPr>
            <a:r>
              <a:rPr lang="en-US" sz="1800" dirty="0" smtClean="0"/>
              <a:t>Assign (M, row#, </a:t>
            </a:r>
            <a:r>
              <a:rPr lang="en-US" sz="1800" dirty="0" err="1" smtClean="0"/>
              <a:t>col</a:t>
            </a:r>
            <a:r>
              <a:rPr lang="en-US" sz="1800" dirty="0" smtClean="0"/>
              <a:t>#, value)</a:t>
            </a:r>
          </a:p>
          <a:p>
            <a:pPr lvl="1">
              <a:buFontTx/>
              <a:buNone/>
            </a:pPr>
            <a:endParaRPr lang="en-US" sz="800" dirty="0" smtClean="0"/>
          </a:p>
          <a:p>
            <a:pPr>
              <a:buFont typeface="Monotype Sorts" charset="0"/>
              <a:buNone/>
            </a:pPr>
            <a:r>
              <a:rPr lang="en-US" sz="1800" dirty="0" smtClean="0"/>
              <a:t>To implement the ADT matrix, we can use a two-dimensional array. For example:</a:t>
            </a:r>
          </a:p>
          <a:p>
            <a:pPr>
              <a:buFont typeface="Monotype Sorts" charset="0"/>
              <a:buNone/>
            </a:pPr>
            <a:endParaRPr lang="en-US" sz="800" dirty="0" smtClean="0"/>
          </a:p>
          <a:p>
            <a:pPr>
              <a:buFont typeface="Monotype Sorts" charset="0"/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int</a:t>
            </a:r>
            <a:r>
              <a:rPr lang="en-US" sz="1800" dirty="0" smtClean="0"/>
              <a:t>[ ][ ] M = {{1, 2, 3, 4, 5}, {6, 7, 8, 9, 10}}</a:t>
            </a:r>
          </a:p>
          <a:p>
            <a:pPr>
              <a:buFont typeface="Monotype Sorts" charset="0"/>
              <a:buNone/>
            </a:pPr>
            <a:endParaRPr lang="en-US" sz="800" dirty="0" smtClean="0"/>
          </a:p>
          <a:p>
            <a:pPr>
              <a:buFont typeface="Monotype Sorts" charset="0"/>
              <a:buNone/>
            </a:pPr>
            <a:r>
              <a:rPr lang="en-US" sz="1800" dirty="0" smtClean="0"/>
              <a:t>The retrieve and assign operations can be implemented as follows:</a:t>
            </a:r>
          </a:p>
          <a:p>
            <a:pPr>
              <a:buFont typeface="Monotype Sorts" charset="0"/>
              <a:buNone/>
            </a:pPr>
            <a:endParaRPr lang="en-US" sz="800" dirty="0" smtClean="0"/>
          </a:p>
          <a:p>
            <a:pPr>
              <a:buFont typeface="Monotype Sorts" charset="0"/>
              <a:buNone/>
            </a:pPr>
            <a:r>
              <a:rPr lang="en-US" sz="1800" dirty="0" smtClean="0"/>
              <a:t>      item = M[1][2]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      M[2][3] = item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Fall2009      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783832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Representation of M</a:t>
            </a:r>
            <a:r>
              <a:rPr lang="en-US" sz="4400" dirty="0" smtClean="0"/>
              <a:t>ulti</a:t>
            </a:r>
            <a:r>
              <a:rPr lang="en-US" sz="4400" dirty="0" smtClean="0"/>
              <a:t>-dimensional </a:t>
            </a:r>
            <a:r>
              <a:rPr lang="en-US" sz="4400" dirty="0" smtClean="0"/>
              <a:t>arrays in computer memory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557358"/>
            <a:ext cx="7498080" cy="4800600"/>
          </a:xfrm>
        </p:spPr>
        <p:txBody>
          <a:bodyPr>
            <a:normAutofit fontScale="70000" lnSpcReduction="20000"/>
          </a:bodyPr>
          <a:lstStyle/>
          <a:p>
            <a:pPr>
              <a:buFont typeface="Monotype Sorts" charset="0"/>
              <a:buNone/>
            </a:pPr>
            <a:r>
              <a:rPr lang="en-US" dirty="0" smtClean="0"/>
              <a:t>Computer memory is a linear sequence of memory cells. There are two ways</a:t>
            </a:r>
          </a:p>
          <a:p>
            <a:pPr>
              <a:buFont typeface="Monotype Sorts" charset="0"/>
              <a:buNone/>
            </a:pPr>
            <a:r>
              <a:rPr lang="en-US" dirty="0" smtClean="0"/>
              <a:t>to translate a two-dimensional array into a linear sequence:</a:t>
            </a:r>
          </a:p>
          <a:p>
            <a:pPr>
              <a:buFont typeface="Monotype Sorts" charset="0"/>
              <a:buNone/>
            </a:pPr>
            <a:endParaRPr lang="en-US" sz="1100" dirty="0" smtClean="0"/>
          </a:p>
          <a:p>
            <a:pPr>
              <a:buFont typeface="Monotype Sorts" charset="0"/>
              <a:buNone/>
            </a:pPr>
            <a:r>
              <a:rPr lang="en-US" dirty="0" smtClean="0"/>
              <a:t>1.  Row by row (this is  called the </a:t>
            </a:r>
            <a:r>
              <a:rPr lang="en-US" b="1" dirty="0" smtClean="0"/>
              <a:t>row-major </a:t>
            </a:r>
            <a:r>
              <a:rPr lang="en-US" dirty="0" smtClean="0"/>
              <a:t>form). To implement assign and retrieve operations, we must be able to find a particular entry. This can be done by means of the following formula (called a </a:t>
            </a:r>
            <a:r>
              <a:rPr lang="en-US" b="1" dirty="0" smtClean="0"/>
              <a:t>mapping function</a:t>
            </a:r>
            <a:r>
              <a:rPr lang="en-US" dirty="0" smtClean="0"/>
              <a:t>):</a:t>
            </a:r>
          </a:p>
          <a:p>
            <a:pPr>
              <a:buFont typeface="Monotype Sorts" charset="0"/>
              <a:buNone/>
            </a:pPr>
            <a:endParaRPr lang="en-US" sz="1100" dirty="0" smtClean="0"/>
          </a:p>
          <a:p>
            <a:pPr>
              <a:buFont typeface="Monotype Sorts" charset="0"/>
              <a:buNone/>
            </a:pPr>
            <a:r>
              <a:rPr lang="en-US" dirty="0" smtClean="0"/>
              <a:t>      (# of columns * (</a:t>
            </a:r>
            <a:r>
              <a:rPr lang="en-US" dirty="0" err="1" smtClean="0"/>
              <a:t>i</a:t>
            </a:r>
            <a:r>
              <a:rPr lang="en-US" dirty="0" smtClean="0"/>
              <a:t> - 1) + j), </a:t>
            </a:r>
          </a:p>
          <a:p>
            <a:pPr>
              <a:buFont typeface="Monotype Sorts" charset="0"/>
              <a:buNone/>
            </a:pPr>
            <a:endParaRPr lang="en-US" sz="1100" dirty="0" smtClean="0"/>
          </a:p>
          <a:p>
            <a:pPr>
              <a:buFont typeface="Monotype Sorts" charset="0"/>
              <a:buNone/>
            </a:pPr>
            <a:r>
              <a:rPr lang="en-US" dirty="0" smtClean="0"/>
              <a:t>      where </a:t>
            </a:r>
            <a:r>
              <a:rPr lang="en-US" dirty="0" err="1" smtClean="0"/>
              <a:t>i</a:t>
            </a:r>
            <a:r>
              <a:rPr lang="en-US" dirty="0" smtClean="0"/>
              <a:t> is the specified row#, and j is the specified </a:t>
            </a:r>
            <a:r>
              <a:rPr lang="en-US" dirty="0" err="1" smtClean="0"/>
              <a:t>col</a:t>
            </a:r>
            <a:r>
              <a:rPr lang="en-US" dirty="0" smtClean="0"/>
              <a:t>#.</a:t>
            </a:r>
          </a:p>
          <a:p>
            <a:pPr>
              <a:buFont typeface="Monotype Sorts" charset="0"/>
              <a:buNone/>
            </a:pPr>
            <a:endParaRPr lang="en-US" sz="1100" dirty="0" smtClean="0"/>
          </a:p>
          <a:p>
            <a:pPr>
              <a:buFont typeface="Monotype Sorts" charset="0"/>
              <a:buNone/>
            </a:pPr>
            <a:r>
              <a:rPr lang="en-US" dirty="0" smtClean="0"/>
              <a:t>2.  Column by column (this is called the </a:t>
            </a:r>
            <a:r>
              <a:rPr lang="en-US" b="1" dirty="0" smtClean="0"/>
              <a:t>column-major</a:t>
            </a:r>
            <a:r>
              <a:rPr lang="en-US" dirty="0" smtClean="0"/>
              <a:t> form) in which case the mapping function is </a:t>
            </a:r>
          </a:p>
          <a:p>
            <a:pPr>
              <a:buFont typeface="Monotype Sorts" charset="0"/>
              <a:buNone/>
            </a:pPr>
            <a:endParaRPr lang="en-US" sz="1100" dirty="0" smtClean="0"/>
          </a:p>
          <a:p>
            <a:pPr>
              <a:buFont typeface="Monotype Sorts" charset="0"/>
              <a:buNone/>
            </a:pPr>
            <a:r>
              <a:rPr lang="en-US" dirty="0" smtClean="0"/>
              <a:t>      (# of rows * (j - 1) + </a:t>
            </a:r>
            <a:r>
              <a:rPr lang="en-US" dirty="0" err="1" smtClean="0"/>
              <a:t>i</a:t>
            </a:r>
            <a:r>
              <a:rPr lang="en-US" dirty="0" smtClean="0"/>
              <a:t>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  Fall2009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Row Major Ordering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Fall2009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1027" name="Picture 3" descr="http://webster.cs.ucr.edu/AoA/Windows/HTML/images/Arrays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4071934" cy="21431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86578" y="114298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Another view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500174"/>
            <a:ext cx="29908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142976" y="5214950"/>
            <a:ext cx="70998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 a three-dimensional array, the formula to compute the offset into memory is the following: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Address = Base + ((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*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col_size+colindex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071538" y="4643446"/>
            <a:ext cx="74911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 a two-dimension row major ordered array declared in Pascal as "A:array [0..3,0..3] of integer" is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Element_Address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Base_Address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(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colindex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*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row_size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038896" y="5786454"/>
            <a:ext cx="81051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 a four dimensional array, the formula for computing the address of an array element is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Address = Base + (((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LeftIndex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)*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col_size+colindex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Column Major Ordering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7539062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Fall2009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428736"/>
            <a:ext cx="29241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00132" y="4429132"/>
            <a:ext cx="828677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 a two-dimension column major array: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Element_Address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Base_Address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 a three-dimension column major array: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Address = Base + ((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*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col_size+colindex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 a four-dimension column major array: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Address = Base + (((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rowindex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)*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depthindex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Left_size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+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Leftindex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Element_Size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Outline the computational procedure, step by step instructions. Include search, delete, sort etc.</a:t>
            </a:r>
          </a:p>
          <a:p>
            <a:r>
              <a:rPr lang="en-GB" dirty="0" smtClean="0"/>
              <a:t>Program</a:t>
            </a:r>
          </a:p>
          <a:p>
            <a:pPr lvl="1"/>
            <a:r>
              <a:rPr lang="en-GB" dirty="0" smtClean="0"/>
              <a:t>Implementation of algorithm in some programming language</a:t>
            </a:r>
          </a:p>
          <a:p>
            <a:r>
              <a:rPr lang="en-GB" dirty="0" smtClean="0"/>
              <a:t>Data Structures</a:t>
            </a:r>
          </a:p>
          <a:p>
            <a:pPr lvl="1"/>
            <a:r>
              <a:rPr lang="en-GB" dirty="0" smtClean="0"/>
              <a:t>Organization of data need to solve the problem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There are a number of facets to good programs: they must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run correctly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run efficiently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 easy to read and understand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 easy to debug </a:t>
            </a:r>
            <a:r>
              <a:rPr lang="en-US" i="1" dirty="0" smtClean="0"/>
              <a:t>and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 easy to modify. 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This course will focus on solving problems efficiently: you will be introduced to a number of fundamental data structures and algorithms for manipulating them.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Fall2009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and Meaning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Abstract Data 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A data type whose properties (domain and operations) are specified independently of any particular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implementation.</a:t>
            </a: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ADT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is a mathematical model which gives the a set of utilities available to the user but never states the details of its implementation.</a:t>
            </a:r>
          </a:p>
          <a:p>
            <a:pPr>
              <a:defRPr/>
            </a:pPr>
            <a:r>
              <a:rPr lang="en-GB" dirty="0" smtClean="0"/>
              <a:t>Focusing </a:t>
            </a:r>
            <a:r>
              <a:rPr lang="en-GB" dirty="0" smtClean="0"/>
              <a:t>on what it does and ignoring how it does its job</a:t>
            </a: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In OO-Programming a Class is an ADT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00166" y="6305550"/>
            <a:ext cx="711043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         Fall2009                                     Quratulain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A Real Life Example: why data structures?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Electronic Phone Book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Contains different </a:t>
            </a: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DATA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: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names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phone number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addresses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Need to perform certain </a:t>
            </a: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OPERATIONS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: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add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delete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look for a phone number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	- look for an address</a:t>
            </a:r>
          </a:p>
          <a:p>
            <a:pPr>
              <a:defRPr/>
            </a:pPr>
            <a:endParaRPr lang="en-US" dirty="0" smtClean="0">
              <a:solidFill>
                <a:schemeClr val="accent4">
                  <a:lumMod val="10000"/>
                </a:schemeClr>
              </a:solidFill>
              <a:latin typeface="Times New Roman" charset="0"/>
            </a:endParaRPr>
          </a:p>
          <a:p>
            <a:pPr>
              <a:defRPr/>
            </a:pP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How to organize the data so to optimize the efficiency of the operations.</a:t>
            </a:r>
          </a:p>
          <a:p>
            <a:pPr>
              <a:defRPr/>
            </a:pP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  <a:latin typeface="Times New Roman" charset="0"/>
              </a:rPr>
              <a:t>ADT is Phone Book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7539062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   Fall2009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7539062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  Fall2009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4" descr="Lecture1Fig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643446"/>
            <a:ext cx="3976696" cy="17240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42976" y="1428736"/>
            <a:ext cx="771530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When we use abstract </a:t>
            </a:r>
            <a:r>
              <a:rPr lang="en-US" sz="2800" dirty="0" err="1" smtClean="0"/>
              <a:t>datatypes</a:t>
            </a:r>
            <a:r>
              <a:rPr lang="en-US" sz="2800" dirty="0" smtClean="0"/>
              <a:t>, our programs divide into two pieces: 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Application: </a:t>
            </a:r>
          </a:p>
          <a:p>
            <a:pPr lvl="1"/>
            <a:r>
              <a:rPr lang="en-US" dirty="0" smtClean="0"/>
              <a:t>The part that uses the abstract </a:t>
            </a:r>
            <a:r>
              <a:rPr lang="en-US" dirty="0" err="1" smtClean="0"/>
              <a:t>datatype</a:t>
            </a:r>
            <a:r>
              <a:rPr lang="en-US" dirty="0" smtClean="0"/>
              <a:t>. 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Implementation: </a:t>
            </a:r>
          </a:p>
          <a:p>
            <a:pPr lvl="1"/>
            <a:r>
              <a:rPr lang="en-US" dirty="0" smtClean="0"/>
              <a:t>The part that implements the abstract </a:t>
            </a:r>
            <a:r>
              <a:rPr lang="en-US" dirty="0" err="1" smtClean="0"/>
              <a:t>datatype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98080" cy="989034"/>
          </a:xfrm>
        </p:spPr>
        <p:txBody>
          <a:bodyPr/>
          <a:lstStyle/>
          <a:p>
            <a:r>
              <a:rPr lang="en-GB" dirty="0" smtClean="0"/>
              <a:t>Abstract Data 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142984"/>
            <a:ext cx="7719274" cy="5143536"/>
          </a:xfrm>
        </p:spPr>
        <p:txBody>
          <a:bodyPr>
            <a:no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/>
              <a:t>type</a:t>
            </a:r>
            <a:r>
              <a:rPr lang="en-US" sz="2000" dirty="0" smtClean="0"/>
              <a:t>  is a collection of values. For example, the </a:t>
            </a:r>
            <a:r>
              <a:rPr lang="en-US" sz="2000" b="1" dirty="0" err="1" smtClean="0"/>
              <a:t>boolean</a:t>
            </a:r>
            <a:r>
              <a:rPr lang="en-US" sz="2000" dirty="0" smtClean="0"/>
              <a:t> type consists of </a:t>
            </a:r>
            <a:r>
              <a:rPr lang="en-US" sz="2000" dirty="0" smtClean="0"/>
              <a:t>two values</a:t>
            </a:r>
            <a:r>
              <a:rPr lang="en-US" sz="2000" dirty="0" smtClean="0"/>
              <a:t>, true and false; the </a:t>
            </a:r>
            <a:r>
              <a:rPr lang="en-US" sz="2000" b="1" dirty="0" smtClean="0"/>
              <a:t>byte</a:t>
            </a:r>
            <a:r>
              <a:rPr lang="en-US" sz="2000" dirty="0" smtClean="0"/>
              <a:t> type consists of all integers between -127 and </a:t>
            </a:r>
            <a:r>
              <a:rPr lang="en-US" sz="2000" dirty="0" smtClean="0"/>
              <a:t>+128.</a:t>
            </a:r>
          </a:p>
          <a:p>
            <a:r>
              <a:rPr lang="en-US" sz="2000" dirty="0" smtClean="0"/>
              <a:t>A </a:t>
            </a:r>
            <a:r>
              <a:rPr lang="en-US" sz="2000" b="1" dirty="0" smtClean="0"/>
              <a:t>data type </a:t>
            </a:r>
            <a:r>
              <a:rPr lang="en-US" sz="2000" dirty="0" smtClean="0"/>
              <a:t> is a type + a set of operations on data of the type. For </a:t>
            </a:r>
            <a:r>
              <a:rPr lang="en-US" sz="2000" dirty="0" smtClean="0"/>
              <a:t>example, integers </a:t>
            </a:r>
            <a:r>
              <a:rPr lang="en-US" sz="2000" dirty="0" smtClean="0"/>
              <a:t>of type </a:t>
            </a:r>
            <a:r>
              <a:rPr lang="en-US" sz="2000" b="1" dirty="0" smtClean="0"/>
              <a:t>byte </a:t>
            </a:r>
            <a:r>
              <a:rPr lang="en-US" sz="2000" dirty="0" smtClean="0"/>
              <a:t> plus {+, -, *, /}  comprise the data type </a:t>
            </a:r>
            <a:r>
              <a:rPr lang="en-US" sz="2000" b="1" dirty="0" smtClean="0"/>
              <a:t>byte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r>
              <a:rPr lang="en-US" sz="2000" dirty="0" smtClean="0"/>
              <a:t>An </a:t>
            </a:r>
            <a:r>
              <a:rPr lang="en-US" sz="2000" b="1" dirty="0" smtClean="0"/>
              <a:t>integer </a:t>
            </a:r>
            <a:r>
              <a:rPr lang="en-US" sz="2000" b="1" dirty="0" smtClean="0"/>
              <a:t>array</a:t>
            </a:r>
            <a:r>
              <a:rPr lang="en-US" sz="2000" dirty="0" smtClean="0"/>
              <a:t>  </a:t>
            </a:r>
            <a:r>
              <a:rPr lang="en-US" sz="2000" dirty="0" smtClean="0"/>
              <a:t>is a data type which has assign and search operations associated with </a:t>
            </a:r>
            <a:r>
              <a:rPr lang="en-US" sz="2000" dirty="0" smtClean="0"/>
              <a:t>it.</a:t>
            </a:r>
          </a:p>
          <a:p>
            <a:r>
              <a:rPr lang="en-US" sz="2000" dirty="0" smtClean="0"/>
              <a:t>An </a:t>
            </a:r>
            <a:r>
              <a:rPr lang="en-US" sz="2000" b="1" dirty="0" smtClean="0"/>
              <a:t>abstract data type  </a:t>
            </a:r>
            <a:r>
              <a:rPr lang="en-US" sz="2000" dirty="0" smtClean="0"/>
              <a:t>is a data type solely defined in terms of a type and a </a:t>
            </a:r>
            <a:r>
              <a:rPr lang="en-US" sz="2000" dirty="0" smtClean="0"/>
              <a:t>set </a:t>
            </a:r>
            <a:r>
              <a:rPr lang="en-US" sz="2000" dirty="0" smtClean="0"/>
              <a:t>of operations on that type. Each operation is defined in terms of its </a:t>
            </a:r>
            <a:r>
              <a:rPr lang="en-US" sz="2000" dirty="0" smtClean="0"/>
              <a:t>input and </a:t>
            </a:r>
            <a:r>
              <a:rPr lang="en-US" sz="2000" dirty="0" smtClean="0"/>
              <a:t>output without specifying how the data type is implemented.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b="1" dirty="0" smtClean="0"/>
              <a:t>stack</a:t>
            </a:r>
            <a:r>
              <a:rPr lang="en-US" sz="2000" dirty="0" smtClean="0"/>
              <a:t> is </a:t>
            </a:r>
            <a:r>
              <a:rPr lang="en-US" sz="2000" dirty="0" smtClean="0"/>
              <a:t>an example </a:t>
            </a:r>
            <a:r>
              <a:rPr lang="en-US" sz="2000" dirty="0" smtClean="0"/>
              <a:t>of an ADT, defined in terms of </a:t>
            </a:r>
            <a:r>
              <a:rPr lang="en-US" sz="2000" b="1" dirty="0" smtClean="0"/>
              <a:t>push</a:t>
            </a:r>
            <a:r>
              <a:rPr lang="en-US" sz="2000" dirty="0" smtClean="0"/>
              <a:t> and </a:t>
            </a:r>
            <a:r>
              <a:rPr lang="en-US" sz="2000" b="1" dirty="0" smtClean="0"/>
              <a:t>pop</a:t>
            </a:r>
            <a:r>
              <a:rPr lang="en-US" sz="2000" dirty="0" smtClean="0"/>
              <a:t> </a:t>
            </a:r>
            <a:r>
              <a:rPr lang="en-US" sz="2000" dirty="0" smtClean="0"/>
              <a:t>operations.</a:t>
            </a:r>
          </a:p>
          <a:p>
            <a:r>
              <a:rPr lang="en-US" sz="2000" dirty="0" smtClean="0"/>
              <a:t>A </a:t>
            </a:r>
            <a:r>
              <a:rPr lang="en-US" sz="2000" b="1" dirty="0" smtClean="0"/>
              <a:t>data structure  </a:t>
            </a:r>
            <a:r>
              <a:rPr lang="en-US" sz="2000" dirty="0" smtClean="0"/>
              <a:t>is an implementation of an ADT . The Stack ADT, for example, </a:t>
            </a:r>
            <a:r>
              <a:rPr lang="en-US" sz="2000" dirty="0" smtClean="0"/>
              <a:t> an </a:t>
            </a:r>
            <a:r>
              <a:rPr lang="en-US" sz="2000" dirty="0" smtClean="0"/>
              <a:t>be implemented by means of an array.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4414" y="6305550"/>
            <a:ext cx="7396186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             Fall2009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Levels of abstraction in data 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500174"/>
            <a:ext cx="7498080" cy="4800600"/>
          </a:xfrm>
        </p:spPr>
        <p:txBody>
          <a:bodyPr>
            <a:normAutofit fontScale="92500"/>
          </a:bodyPr>
          <a:lstStyle/>
          <a:p>
            <a:pPr>
              <a:buFont typeface="Monotype Sorts" charset="0"/>
              <a:buNone/>
            </a:pPr>
            <a:r>
              <a:rPr lang="en-US" sz="1800" dirty="0" smtClean="0"/>
              <a:t>Any data can be defined in two formats: </a:t>
            </a:r>
            <a:r>
              <a:rPr lang="en-US" sz="1800" b="1" dirty="0" smtClean="0"/>
              <a:t>logical</a:t>
            </a:r>
            <a:r>
              <a:rPr lang="en-US" sz="1800" dirty="0" smtClean="0"/>
              <a:t> and </a:t>
            </a:r>
            <a:r>
              <a:rPr lang="en-US" sz="1800" b="1" dirty="0" smtClean="0"/>
              <a:t>physical</a:t>
            </a:r>
            <a:r>
              <a:rPr lang="en-US" sz="1800" dirty="0" smtClean="0"/>
              <a:t>. An ADT defines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data in a logical format -- as a conceptual model, which is completely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independent of its implementation. Consider, for example, a matrix of integers.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At a logical level, we are not interested in how this matrix is implemented. The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only items of interest are what </a:t>
            </a:r>
            <a:r>
              <a:rPr lang="en-US" sz="1800" b="1" dirty="0" smtClean="0"/>
              <a:t>type of data </a:t>
            </a:r>
            <a:r>
              <a:rPr lang="en-US" sz="1800" dirty="0" smtClean="0"/>
              <a:t>this matrix consists of, and what </a:t>
            </a:r>
          </a:p>
          <a:p>
            <a:pPr>
              <a:buFont typeface="Monotype Sorts" charset="0"/>
              <a:buNone/>
            </a:pPr>
            <a:r>
              <a:rPr lang="en-US" sz="1800" b="1" dirty="0" smtClean="0"/>
              <a:t>operations</a:t>
            </a:r>
            <a:r>
              <a:rPr lang="en-US" sz="1800" dirty="0" smtClean="0"/>
              <a:t> will be performed on this data.</a:t>
            </a:r>
          </a:p>
          <a:p>
            <a:pPr>
              <a:buFont typeface="Monotype Sorts" charset="0"/>
              <a:buNone/>
            </a:pPr>
            <a:endParaRPr lang="en-US" sz="800" dirty="0" smtClean="0"/>
          </a:p>
          <a:p>
            <a:pPr>
              <a:buFont typeface="Monotype Sorts" charset="0"/>
              <a:buNone/>
            </a:pPr>
            <a:r>
              <a:rPr lang="en-US" sz="1800" dirty="0" smtClean="0"/>
              <a:t>At a physical level, the associated data structure representing the Matrix ADT </a:t>
            </a:r>
          </a:p>
          <a:p>
            <a:pPr>
              <a:buFont typeface="Monotype Sorts" charset="0"/>
              <a:buNone/>
            </a:pPr>
            <a:r>
              <a:rPr lang="en-US" sz="1800" dirty="0" smtClean="0"/>
              <a:t>can be implemented with a different degree of abstraction by means of:</a:t>
            </a:r>
          </a:p>
          <a:p>
            <a:pPr>
              <a:buFont typeface="Monotype Sorts" charset="0"/>
              <a:buNone/>
            </a:pPr>
            <a:endParaRPr lang="en-US" sz="800" dirty="0" smtClean="0"/>
          </a:p>
          <a:p>
            <a:pPr lvl="1">
              <a:buSzPct val="75000"/>
            </a:pPr>
            <a:r>
              <a:rPr lang="en-US" sz="1800" dirty="0" smtClean="0"/>
              <a:t>a high level language, in which case the Matrix ADT can be defined as an array of integers.</a:t>
            </a:r>
          </a:p>
          <a:p>
            <a:pPr lvl="1">
              <a:buSzPct val="75000"/>
            </a:pPr>
            <a:r>
              <a:rPr lang="en-US" sz="1800" dirty="0" smtClean="0"/>
              <a:t>in assembly language (or byte code) it is represented as a sequence of words in computer memory.</a:t>
            </a:r>
          </a:p>
          <a:p>
            <a:pPr lvl="1">
              <a:buSzPct val="75000"/>
            </a:pPr>
            <a:r>
              <a:rPr lang="en-US" sz="1800" dirty="0" smtClean="0"/>
              <a:t>in machine language it is represented as a sequence of electronic bits.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Fall2009         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617</TotalTime>
  <Words>1132</Words>
  <Application>Microsoft Office PowerPoint</Application>
  <PresentationFormat>On-screen Show (4:3)</PresentationFormat>
  <Paragraphs>152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Data Structures and Algorithms </vt:lpstr>
      <vt:lpstr>Introduction</vt:lpstr>
      <vt:lpstr>Data Structures</vt:lpstr>
      <vt:lpstr>Information and Meaning</vt:lpstr>
      <vt:lpstr>Abstract Data Type</vt:lpstr>
      <vt:lpstr>A Real Life Example: why data structures?</vt:lpstr>
      <vt:lpstr>ADT</vt:lpstr>
      <vt:lpstr>Abstract Data Type</vt:lpstr>
      <vt:lpstr>Levels of abstraction in data specification</vt:lpstr>
      <vt:lpstr>The Matrix example (cont.)</vt:lpstr>
      <vt:lpstr>Representation of Multi-dimensional arrays in computer memory</vt:lpstr>
      <vt:lpstr>Row Major Ordering </vt:lpstr>
      <vt:lpstr>Column Major Ordering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qrajput</dc:creator>
  <cp:lastModifiedBy>qrajput</cp:lastModifiedBy>
  <cp:revision>55</cp:revision>
  <dcterms:created xsi:type="dcterms:W3CDTF">2009-08-31T12:43:44Z</dcterms:created>
  <dcterms:modified xsi:type="dcterms:W3CDTF">2009-09-07T10:43:36Z</dcterms:modified>
</cp:coreProperties>
</file>